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Outfit Extra Bold" panose="020B0604020202020204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860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93790" y="2283262"/>
            <a:ext cx="9430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Ирано-Саудовские отношения. </a:t>
            </a:r>
            <a:endParaRPr lang="en-US" sz="5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082766"/>
            <a:ext cx="7808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Арабская холодная война.</a:t>
            </a:r>
            <a:endParaRPr lang="en-US" sz="5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131707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Ближний Восток — регион вечной нестабильности, где интересы мировых держав, религиозные и этнические противоречия переплетаются в нескончаемых конфликтах. Особое место занимает соперничество шиитского Ирана и суннитской Саудовской Аравии, которое часто называют «арабской холодной войной». Это не просто борьба за власть, но и столкновение за политическое, экономическое и идеологическое лидерство в исламском мире.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207E1043-7A0E-F15C-FF9C-9944BD1E5579}"/>
              </a:ext>
            </a:extLst>
          </p:cNvPr>
          <p:cNvSpPr/>
          <p:nvPr/>
        </p:nvSpPr>
        <p:spPr>
          <a:xfrm>
            <a:off x="11683722" y="6279876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Арбатова </a:t>
            </a:r>
            <a:r>
              <a:rPr lang="ru-RU" sz="20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Огулджан</a:t>
            </a:r>
            <a:endParaRPr lang="ru-RU" sz="2000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Ваганова Ольга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Дурдыева </a:t>
            </a:r>
            <a:r>
              <a:rPr lang="ru-RU" sz="20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Айболек</a:t>
            </a:r>
            <a:endParaRPr lang="ru-RU" sz="2000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20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Чарыева</a:t>
            </a:r>
            <a:r>
              <a:rPr lang="ru-RU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ru-RU" sz="20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Огулбиби</a:t>
            </a:r>
            <a:endParaRPr lang="ru-RU" sz="2000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Группа № 3834101/30309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184" y="1702118"/>
            <a:ext cx="8401792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Будущее Региона: </a:t>
            </a:r>
            <a:r>
              <a:rPr lang="ru-RU" sz="355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355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ерспективы</a:t>
            </a:r>
            <a:r>
              <a:rPr lang="en-US" sz="355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и </a:t>
            </a:r>
            <a:r>
              <a:rPr lang="ru-RU" sz="355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</a:t>
            </a:r>
            <a:r>
              <a:rPr lang="en-US" sz="355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ызовы</a:t>
            </a:r>
            <a:endParaRPr lang="en-US" sz="3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33951" y="3091220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«Арабская холодная война» — это комплексная борьба за региональное лидерство, где идеология, религия и политика переплетены, становясь инструментом борьбы за власть.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836069"/>
            <a:ext cx="30480" cy="1599009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793790" y="4690229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Несмотря на периодические попытки нормализации отношений (например, при посредничестве Китая), фундаментальные противоречия сохраняются. Пока религиозные различия остаются частью государственной идеологии обеих стран, а борьба за лидерство — вопросом национального престижа, перспектива примирения остаётся маловероятной.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0098" y="3792764"/>
            <a:ext cx="65924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Спасибо за внимание!</a:t>
            </a:r>
            <a:endParaRPr lang="en-US" sz="6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41ABD3-4567-0917-E699-C5B2D5D214F8}"/>
              </a:ext>
            </a:extLst>
          </p:cNvPr>
          <p:cNvSpPr/>
          <p:nvPr/>
        </p:nvSpPr>
        <p:spPr>
          <a:xfrm>
            <a:off x="12426461" y="7584830"/>
            <a:ext cx="2145324" cy="644769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6498" y="22011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Литература:</a:t>
            </a:r>
            <a:endParaRPr lang="en-US" sz="44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18DCF0-3AF4-2710-6AAD-B11C29B91EBA}"/>
              </a:ext>
            </a:extLst>
          </p:cNvPr>
          <p:cNvSpPr/>
          <p:nvPr/>
        </p:nvSpPr>
        <p:spPr>
          <a:xfrm>
            <a:off x="12426461" y="7584830"/>
            <a:ext cx="2145324" cy="644769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C72F5-70D9-E4EE-6795-F4948B470788}"/>
              </a:ext>
            </a:extLst>
          </p:cNvPr>
          <p:cNvSpPr txBox="1"/>
          <p:nvPr/>
        </p:nvSpPr>
        <p:spPr>
          <a:xfrm>
            <a:off x="832337" y="3322018"/>
            <a:ext cx="12836771" cy="198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Азимов А.Р. Шиитский фактор в политике Саудовской Аравии // Вестник Санкт-Петербургского университета. Серия 6: Политология. Международные отношения. – 2015. –  № 4. – С. 102-110.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Музыкина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Е. И. Место религиозной компоненты во внешней политике Саудовской Аравии // Известия Саратовского университета. Новая серия. Серия: Социология. Политология. –  2020. –  Т. 20, № 2. – С. 167-174.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Рыжов И.В., Бородина М.Ю., Дорофеев Ф.А. Суннитско-шиитское противостояние. Иран и Саудовская Аравия в борьбе за региональное лидерство // Свободная мысль. – 2019. – № 1(1673). – С. 169-180.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93302" y="714009"/>
            <a:ext cx="8148995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Истоки Раскола: </a:t>
            </a:r>
            <a:r>
              <a:rPr lang="ru-RU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</a:t>
            </a: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елигия</a:t>
            </a: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и </a:t>
            </a:r>
            <a:r>
              <a:rPr lang="ru-RU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олитика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650206"/>
            <a:ext cx="6326148" cy="63261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8447" y="2013366"/>
            <a:ext cx="6326148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Разделение ислама на суннитов и шиитов произошло ещё в VII веке из-за вопроса о преемственности Пророка Мухаммада. Сунниты (около 90% мусульман) считают, что халифом должен быть избранный лидер, в то время как шииты (около 10%) признают только потомков имама Али.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70827" y="4514410"/>
            <a:ext cx="632614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 современном мире эти различия приобрели политическое значение: шиизм стал основой Исламской революции в Иране, а ваххабитский суннизм — фундаментом государственной идеологии Саудовской Аравии.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CF8EA7-228E-A714-47C1-6CC5BA20512E}"/>
              </a:ext>
            </a:extLst>
          </p:cNvPr>
          <p:cNvSpPr/>
          <p:nvPr/>
        </p:nvSpPr>
        <p:spPr>
          <a:xfrm>
            <a:off x="12426461" y="7584830"/>
            <a:ext cx="2145324" cy="644769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9025"/>
            <a:ext cx="7556421" cy="96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Исламская Революция 1979 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го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да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4737735"/>
            <a:ext cx="7556421" cy="22860"/>
          </a:xfrm>
          <a:prstGeom prst="roundRect">
            <a:avLst>
              <a:gd name="adj" fmla="val 35423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7707630" y="4159389"/>
            <a:ext cx="22860" cy="578406"/>
          </a:xfrm>
          <a:prstGeom prst="roundRect">
            <a:avLst>
              <a:gd name="adj" fmla="val 35423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7502247" y="452086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7574459" y="455693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6514148" y="202215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1979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72952" y="2438995"/>
            <a:ext cx="24924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Свержение шаха Ирана, приход к власти аятоллы Хомейни.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267111" y="4737675"/>
            <a:ext cx="22860" cy="578406"/>
          </a:xfrm>
          <a:prstGeom prst="roundRect">
            <a:avLst>
              <a:gd name="adj" fmla="val 35423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9061728" y="452086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9133939" y="455693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742900" y="5508903"/>
            <a:ext cx="2492454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«Экспорт Революции»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742900" y="6226969"/>
            <a:ext cx="249245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Иран провозглашает курс на распространение своего влияния среди шиитских общин.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0826591" y="4159389"/>
            <a:ext cx="22860" cy="578406"/>
          </a:xfrm>
          <a:prstGeom prst="roundRect">
            <a:avLst>
              <a:gd name="adj" fmla="val 35423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10621208" y="452086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10693420" y="455693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0330467" y="1857380"/>
            <a:ext cx="2492454" cy="903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Угроза для Саудовской Аравии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330467" y="2494568"/>
            <a:ext cx="24924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Эр-Рияд воспринимает это как прямую угрозу своему лидерству и союзникам.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2386072" y="4737675"/>
            <a:ext cx="22860" cy="578406"/>
          </a:xfrm>
          <a:prstGeom prst="roundRect">
            <a:avLst>
              <a:gd name="adj" fmla="val 35423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Shape 18"/>
          <p:cNvSpPr/>
          <p:nvPr/>
        </p:nvSpPr>
        <p:spPr>
          <a:xfrm>
            <a:off x="12180689" y="452086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2" name="Text 19"/>
          <p:cNvSpPr/>
          <p:nvPr/>
        </p:nvSpPr>
        <p:spPr>
          <a:xfrm>
            <a:off x="12252900" y="455693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0588690" y="5508903"/>
            <a:ext cx="2492454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Начало Противостояния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588690" y="6226969"/>
            <a:ext cx="24924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Системный конфликт охватывает весь Ближний Восток.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23F02B1-77AF-B1F9-244D-8586F02BB9EE}"/>
              </a:ext>
            </a:extLst>
          </p:cNvPr>
          <p:cNvSpPr/>
          <p:nvPr/>
        </p:nvSpPr>
        <p:spPr>
          <a:xfrm>
            <a:off x="12426461" y="7584830"/>
            <a:ext cx="2145324" cy="644769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1766113" y="2041327"/>
            <a:ext cx="87302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Различные Цели и Векторы Влияния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3288625"/>
            <a:ext cx="6407944" cy="2899648"/>
          </a:xfrm>
          <a:prstGeom prst="roundRect">
            <a:avLst>
              <a:gd name="adj" fmla="val 5046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325814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3657540" y="294846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1614" y="3152537"/>
            <a:ext cx="272177" cy="272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51084" y="3855601"/>
            <a:ext cx="49812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Иран: «Ось Сопротивления»</a:t>
            </a:r>
            <a:endParaRPr lang="en-US" sz="2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51084" y="4416981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Укрепление шиитских общин, создание «оси сопротивления» (Сирия, Ливан, Ирак, Йемен) против западного влияния.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428548" y="3288625"/>
            <a:ext cx="6408063" cy="2899648"/>
          </a:xfrm>
          <a:prstGeom prst="roundRect">
            <a:avLst>
              <a:gd name="adj" fmla="val 5046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8"/>
          <p:cNvSpPr/>
          <p:nvPr/>
        </p:nvSpPr>
        <p:spPr>
          <a:xfrm>
            <a:off x="7428548" y="3258145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9"/>
          <p:cNvSpPr/>
          <p:nvPr/>
        </p:nvSpPr>
        <p:spPr>
          <a:xfrm>
            <a:off x="10292298" y="294846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6371" y="3152537"/>
            <a:ext cx="272177" cy="27217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85842" y="3855601"/>
            <a:ext cx="589347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Саудовская Аравия: Защита Суннизма</a:t>
            </a:r>
            <a:endParaRPr lang="en-US" sz="2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685842" y="4416981"/>
            <a:ext cx="5893475" cy="1513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Защита суннитского ислама и традиционных монархий, сдерживание иранского экспансионизма при поддержке США.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4291" y="970438"/>
            <a:ext cx="765238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Ирак: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оле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ервого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толкновения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96839" y="2039760"/>
            <a:ext cx="4385786" cy="238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После свержения Саддама Хусейна в 2003 году к власти в Ираке пришло шиитское большинство, что значительно усилило позиции Ирана в регионе. Саудовская Аравия, видя в этом геополитический проигрыш, попыталась восстановить баланс, поддерживая суннитские группы.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132408" y="5222013"/>
            <a:ext cx="4385786" cy="238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Именно тогда возник термин «шиитский полумесяц», обозначающий цепь государств и территорий от Тегерана до Бейрута, находящихся под влиянием Ирана. Ирак стал ключевым звеном в этой цепи, превратившись в арену ирано-саудовского соперничества.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56302" y="2063234"/>
            <a:ext cx="275093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9934C5-1CDE-8266-953E-C6EA68492FA2}"/>
              </a:ext>
            </a:extLst>
          </p:cNvPr>
          <p:cNvSpPr/>
          <p:nvPr/>
        </p:nvSpPr>
        <p:spPr>
          <a:xfrm>
            <a:off x="12426461" y="7584830"/>
            <a:ext cx="2145324" cy="644769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4428"/>
            <a:ext cx="4805601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Сирия: эпицентр войны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0930" y="3570336"/>
            <a:ext cx="17035388" cy="45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Гражданская война в Сирии, начавшаяся в 2011 году, стала одним из самых кровопролитных </a:t>
            </a:r>
            <a:r>
              <a:rPr lang="en-US" sz="19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полей</a:t>
            </a:r>
            <a:r>
              <a:rPr lang="en-US" sz="19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endParaRPr lang="ru-RU" sz="1900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ирано-саудовского</a:t>
            </a:r>
            <a:r>
              <a:rPr lang="en-US" sz="19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соперничества.</a:t>
            </a:r>
            <a:endParaRPr lang="en-US" sz="1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03770" y="4340781"/>
            <a:ext cx="22860" cy="3254216"/>
          </a:xfrm>
          <a:prstGeom prst="roundRect">
            <a:avLst>
              <a:gd name="adj" fmla="val 35423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770930" y="4340781"/>
            <a:ext cx="6521410" cy="1434346"/>
          </a:xfrm>
          <a:prstGeom prst="roundRect">
            <a:avLst>
              <a:gd name="adj" fmla="val 564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4244579" y="4440020"/>
            <a:ext cx="270962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Иранская Поддержка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7502" y="4749582"/>
            <a:ext cx="612826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Иран оказал военную и финансовую помощь правительству Башара Асада (алавитская община), направив КСИР и «Хезболлу».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338060" y="6160651"/>
            <a:ext cx="6521410" cy="1434346"/>
          </a:xfrm>
          <a:prstGeom prst="rect">
            <a:avLst/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7530822" y="6280657"/>
            <a:ext cx="294644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Саудовская Оппозиция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30822" y="6622541"/>
            <a:ext cx="612826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Саудовская Аравия поддерживала суннитскую оппозицию, поставляя оружие и ресурсы антиправительственным силам.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6098" y="968362"/>
            <a:ext cx="694932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Ливан и Бахрейн: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нутренние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ротиворечия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76" y="1501527"/>
            <a:ext cx="5724241" cy="38161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3027" y="5546437"/>
            <a:ext cx="536579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Ливан: «Хезболла» </a:t>
            </a:r>
            <a:r>
              <a:rPr lang="ru-RU" sz="2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</a:t>
            </a:r>
            <a:r>
              <a:rPr lang="en-US" sz="2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«Движение за Будущее»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1237" y="6002042"/>
            <a:ext cx="5837580" cy="1899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Противостояние шиитского движения «Хезболла» (связанного с Ираном) и суннитского «Движения за будущее» (поддерживаемого Саудовской Аравией) превратило Ливан в арену соперничества, где каждая держава стремится сохранить влияние.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415" y="1526752"/>
            <a:ext cx="6739702" cy="37909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35414" y="5460779"/>
            <a:ext cx="6932277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Бахрейн: </a:t>
            </a:r>
            <a:r>
              <a:rPr lang="en-US" sz="2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Шиитское</a:t>
            </a:r>
            <a:r>
              <a:rPr lang="en-US" sz="2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2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б</a:t>
            </a:r>
            <a:r>
              <a:rPr lang="en-US" sz="2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ольшинство</a:t>
            </a:r>
            <a:r>
              <a:rPr lang="en-US" sz="2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под </a:t>
            </a:r>
            <a:r>
              <a:rPr lang="en-US" sz="2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Суннитской</a:t>
            </a:r>
            <a:r>
              <a:rPr lang="en-US" sz="2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2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</a:t>
            </a:r>
            <a:r>
              <a:rPr lang="en-US" sz="2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ластью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186292" y="6013467"/>
            <a:ext cx="6341626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 Бахрейне, где шииты составляют большинство, протесты 2011 года были подавлены саудовскими войсками, что вызвало резкое осуждение Тегерана и обвинения в интервенции.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6E6B87-583B-ABDC-F0D2-56F025EB2D70}"/>
              </a:ext>
            </a:extLst>
          </p:cNvPr>
          <p:cNvSpPr/>
          <p:nvPr/>
        </p:nvSpPr>
        <p:spPr>
          <a:xfrm>
            <a:off x="12426461" y="7584830"/>
            <a:ext cx="2145324" cy="644769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19632A0-5454-F894-DE35-DBDAEFEE9650}"/>
              </a:ext>
            </a:extLst>
          </p:cNvPr>
          <p:cNvSpPr/>
          <p:nvPr/>
        </p:nvSpPr>
        <p:spPr>
          <a:xfrm>
            <a:off x="12426461" y="7584830"/>
            <a:ext cx="2145324" cy="644769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590" y="604838"/>
            <a:ext cx="8375809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Йемен: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уманитарная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атастрофа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5071" y="1738386"/>
            <a:ext cx="7607618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Йеменский конфликт стал одним из самых трагических проявлений «арабской холодной войны», вызвавших масштабный гуманитарный кризис.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54591" y="3331964"/>
            <a:ext cx="7607618" cy="4292798"/>
          </a:xfrm>
          <a:prstGeom prst="roundRect">
            <a:avLst>
              <a:gd name="adj" fmla="val 214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262211" y="3339584"/>
            <a:ext cx="3796189" cy="2661523"/>
          </a:xfrm>
          <a:prstGeom prst="roundRect">
            <a:avLst>
              <a:gd name="adj" fmla="val 3464"/>
            </a:avLst>
          </a:prstGeom>
          <a:solidFill>
            <a:srgbClr val="E9E6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6481643" y="3559016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Восстание Хуситов</a:t>
            </a:r>
            <a:endParaRPr lang="en-US" sz="2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81643" y="4033718"/>
            <a:ext cx="3027997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 2014 году шиитские повстанцы-хуситы начали восстание, получив поддержку Ирана.</a:t>
            </a:r>
            <a:endParaRPr lang="en-US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058400" y="3339584"/>
            <a:ext cx="3796189" cy="2661523"/>
          </a:xfrm>
          <a:prstGeom prst="rect">
            <a:avLst/>
          </a:prstGeom>
          <a:solidFill>
            <a:srgbClr val="E9E6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10058400" y="3339584"/>
            <a:ext cx="30480" cy="2661523"/>
          </a:xfrm>
          <a:prstGeom prst="roundRect">
            <a:avLst>
              <a:gd name="adj" fmla="val 302475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0607159" y="3559016"/>
            <a:ext cx="3027997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Саудовская Коалиция</a:t>
            </a:r>
            <a:endParaRPr lang="en-US" sz="2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07159" y="4376738"/>
            <a:ext cx="3027997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Саудовская Аравия возглавила арабскую коалицию, обвинив Иран в поддержке мятежников.</a:t>
            </a:r>
            <a:endParaRPr lang="en-US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784080" y="4395966"/>
            <a:ext cx="548759" cy="548759"/>
          </a:xfrm>
          <a:prstGeom prst="roundRect">
            <a:avLst>
              <a:gd name="adj" fmla="val 16801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1240" y="4533126"/>
            <a:ext cx="274320" cy="274320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6262211" y="6001107"/>
            <a:ext cx="7592378" cy="1616035"/>
          </a:xfrm>
          <a:prstGeom prst="rect">
            <a:avLst/>
          </a:prstGeom>
          <a:solidFill>
            <a:srgbClr val="E9E6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2"/>
          <p:cNvSpPr/>
          <p:nvPr/>
        </p:nvSpPr>
        <p:spPr>
          <a:xfrm>
            <a:off x="6262211" y="6001107"/>
            <a:ext cx="7592378" cy="30480"/>
          </a:xfrm>
          <a:prstGeom prst="roundRect">
            <a:avLst>
              <a:gd name="adj" fmla="val 302475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3"/>
          <p:cNvSpPr/>
          <p:nvPr/>
        </p:nvSpPr>
        <p:spPr>
          <a:xfrm>
            <a:off x="6481643" y="6220539"/>
            <a:ext cx="3378398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Кровопролитная Война</a:t>
            </a:r>
            <a:endParaRPr lang="en-US" sz="2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6481643" y="6695242"/>
            <a:ext cx="682418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 2015 года Йемен стал ареной прокси-войны, приведшей к голоду и миллионам перемещённых лиц.</a:t>
            </a:r>
            <a:endParaRPr lang="en-US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04652" y="1598726"/>
            <a:ext cx="8661678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Международные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змерения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онфликта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07682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Ирано-саудовское противостояние имеет глобальные последствия, втягивая в орбиту своих интересов крупнейшие мировые державы.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63942"/>
            <a:ext cx="1020723" cy="12247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18586" y="3168015"/>
            <a:ext cx="358461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США: Поддержка Эр-Рияда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18586" y="3609261"/>
            <a:ext cx="118180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Традиционно поддерживают Саудовскую Аравию как стратегического союзника и противовес Ирану.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188738"/>
            <a:ext cx="1020723" cy="12247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18586" y="4392811"/>
            <a:ext cx="564201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Россия и Китай: Сотрудничество с Ираном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018586" y="4834057"/>
            <a:ext cx="118180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Стремятся укреплять связи с Тегераном, видя в нём противовес американскому влиянию.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13534"/>
            <a:ext cx="1020723" cy="12247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18586" y="5617607"/>
            <a:ext cx="324290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Переплетение Альянсов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018586" y="6058853"/>
            <a:ext cx="118180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Политика Ближнего Востока превратилась в систему пересекающихся интересов и противоречий.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CE84EF-DAB9-9296-3A20-D21FCFECD88F}"/>
              </a:ext>
            </a:extLst>
          </p:cNvPr>
          <p:cNvSpPr/>
          <p:nvPr/>
        </p:nvSpPr>
        <p:spPr>
          <a:xfrm>
            <a:off x="12426461" y="7584830"/>
            <a:ext cx="2145324" cy="644769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862</Words>
  <Application>Microsoft Office PowerPoint</Application>
  <PresentationFormat>Произвольный</PresentationFormat>
  <Paragraphs>80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Outfit Extra Bold</vt:lpstr>
      <vt:lpstr>Arial</vt:lpstr>
      <vt:lpstr>Aptos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3</cp:revision>
  <dcterms:created xsi:type="dcterms:W3CDTF">2025-11-13T22:29:49Z</dcterms:created>
  <dcterms:modified xsi:type="dcterms:W3CDTF">2025-11-13T22:53:21Z</dcterms:modified>
</cp:coreProperties>
</file>